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30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Institution: </a:t>
            </a:r>
            <a:r>
              <a:rPr lang="en-US" sz="120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Free account for a user</a:t>
            </a:r>
            <a:r>
              <a:rPr lang="en-US" sz="1200" b="0" i="0" u="none" strike="noStrike" cap="none" baseline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 whose institution has a subscription to Grant Forward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595959"/>
                </a:solidFill>
                <a:latin typeface="Arial Black"/>
                <a:ea typeface="Arial Black"/>
                <a:cs typeface="Arial Black"/>
                <a:sym typeface="Arial Black"/>
              </a:rPr>
              <a:t>Individual: Created by a user who pays a monthly fee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1352880" y="342108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19330" y="342108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>
                <a:solidFill>
                  <a:srgbClr val="DBE7F1"/>
                </a:solidFill>
                <a:latin typeface="Lato Black" panose="020F0A02020204030203" pitchFamily="34" charset="0"/>
                <a:ea typeface="Calibri"/>
                <a:cs typeface="Calibri"/>
                <a:sym typeface="Calibri"/>
              </a:rPr>
              <a:t>3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l="16134" t="6013" r="15819" b="27727"/>
          <a:stretch/>
        </p:blipFill>
        <p:spPr>
          <a:xfrm>
            <a:off x="821930" y="1344987"/>
            <a:ext cx="7491379" cy="459059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5" name="Shape 175"/>
          <p:cNvSpPr txBox="1"/>
          <p:nvPr/>
        </p:nvSpPr>
        <p:spPr>
          <a:xfrm>
            <a:off x="2091149" y="342108"/>
            <a:ext cx="3706799" cy="626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Enter your email and create a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password.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2087715" y="4872758"/>
            <a:ext cx="275003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7" name="Shape 177"/>
          <p:cNvCxnSpPr/>
          <p:nvPr/>
        </p:nvCxnSpPr>
        <p:spPr>
          <a:xfrm>
            <a:off x="2087715" y="4539239"/>
            <a:ext cx="275003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8" name="Shape 178"/>
          <p:cNvCxnSpPr/>
          <p:nvPr/>
        </p:nvCxnSpPr>
        <p:spPr>
          <a:xfrm>
            <a:off x="2087715" y="4231373"/>
            <a:ext cx="275003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9" name="Shape 179"/>
          <p:cNvCxnSpPr/>
          <p:nvPr/>
        </p:nvCxnSpPr>
        <p:spPr>
          <a:xfrm>
            <a:off x="2087715" y="3910682"/>
            <a:ext cx="275003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0" name="Shape 180"/>
          <p:cNvCxnSpPr/>
          <p:nvPr/>
        </p:nvCxnSpPr>
        <p:spPr>
          <a:xfrm rot="10800000" flipH="1">
            <a:off x="2091160" y="943519"/>
            <a:ext cx="10232" cy="3929244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864950" y="1219200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864950" y="4046671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902173" y="4046671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DBE7F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88" name="Shape 188"/>
          <p:cNvSpPr/>
          <p:nvPr/>
        </p:nvSpPr>
        <p:spPr>
          <a:xfrm>
            <a:off x="931400" y="1219200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DBE7F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18099" t="6087" r="41635" b="11880"/>
          <a:stretch/>
        </p:blipFill>
        <p:spPr>
          <a:xfrm>
            <a:off x="4817357" y="1013386"/>
            <a:ext cx="3681975" cy="47205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90" name="Shape 190"/>
          <p:cNvCxnSpPr/>
          <p:nvPr/>
        </p:nvCxnSpPr>
        <p:spPr>
          <a:xfrm rot="10800000" flipH="1">
            <a:off x="3738682" y="5018219"/>
            <a:ext cx="1187700" cy="2433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1" name="Shape 191"/>
          <p:cNvSpPr txBox="1"/>
          <p:nvPr/>
        </p:nvSpPr>
        <p:spPr>
          <a:xfrm>
            <a:off x="864950" y="1961548"/>
            <a:ext cx="2873699" cy="934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Scroll down and enter all payment and billing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information.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864950" y="4801974"/>
            <a:ext cx="2873699" cy="980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Read and agree to the terms of use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, then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click “Start My Free Trial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”.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5580694" y="4779121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4" name="Shape 194"/>
          <p:cNvCxnSpPr/>
          <p:nvPr/>
        </p:nvCxnSpPr>
        <p:spPr>
          <a:xfrm>
            <a:off x="5580694" y="4502517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5" name="Shape 195"/>
          <p:cNvCxnSpPr/>
          <p:nvPr/>
        </p:nvCxnSpPr>
        <p:spPr>
          <a:xfrm>
            <a:off x="5580694" y="4245962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5580694" y="3976582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7" name="Shape 197"/>
          <p:cNvCxnSpPr/>
          <p:nvPr/>
        </p:nvCxnSpPr>
        <p:spPr>
          <a:xfrm>
            <a:off x="5580694" y="3476301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8" name="Shape 198"/>
          <p:cNvCxnSpPr/>
          <p:nvPr/>
        </p:nvCxnSpPr>
        <p:spPr>
          <a:xfrm>
            <a:off x="5580694" y="3720028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99" name="Shape 199"/>
          <p:cNvCxnSpPr/>
          <p:nvPr/>
        </p:nvCxnSpPr>
        <p:spPr>
          <a:xfrm>
            <a:off x="5580694" y="3187409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0" name="Shape 200"/>
          <p:cNvCxnSpPr/>
          <p:nvPr/>
        </p:nvCxnSpPr>
        <p:spPr>
          <a:xfrm>
            <a:off x="5580694" y="2891291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5580694" y="1961555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2" name="Shape 202"/>
          <p:cNvCxnSpPr/>
          <p:nvPr/>
        </p:nvCxnSpPr>
        <p:spPr>
          <a:xfrm>
            <a:off x="5580694" y="1698316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5580694" y="1423332"/>
            <a:ext cx="192437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3738682" y="2891291"/>
            <a:ext cx="1842012" cy="4146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Shape 205"/>
          <p:cNvCxnSpPr/>
          <p:nvPr/>
        </p:nvCxnSpPr>
        <p:spPr>
          <a:xfrm rot="10800000">
            <a:off x="5580694" y="1409966"/>
            <a:ext cx="0" cy="3382613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Shape 206"/>
          <p:cNvCxnSpPr/>
          <p:nvPr/>
        </p:nvCxnSpPr>
        <p:spPr>
          <a:xfrm rot="10800000" flipH="1">
            <a:off x="3738682" y="5535951"/>
            <a:ext cx="1193399" cy="2460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296487" y="1339242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62937" y="1327316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DBE7F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213" name="Shape 213"/>
          <p:cNvSpPr/>
          <p:nvPr/>
        </p:nvSpPr>
        <p:spPr>
          <a:xfrm>
            <a:off x="1162550" y="1327316"/>
            <a:ext cx="4073700" cy="6715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l="2245" t="24859" r="3738" b="28775"/>
          <a:stretch/>
        </p:blipFill>
        <p:spPr>
          <a:xfrm>
            <a:off x="244231" y="2735384"/>
            <a:ext cx="8596923" cy="18366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5" name="Shape 215"/>
          <p:cNvSpPr txBox="1"/>
          <p:nvPr/>
        </p:nvSpPr>
        <p:spPr>
          <a:xfrm>
            <a:off x="1299308" y="1327316"/>
            <a:ext cx="4005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Confirm with the confirmation email sent to your email account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.</a:t>
            </a:r>
          </a:p>
        </p:txBody>
      </p:sp>
      <p:cxnSp>
        <p:nvCxnSpPr>
          <p:cNvPr id="216" name="Shape 216"/>
          <p:cNvCxnSpPr/>
          <p:nvPr/>
        </p:nvCxnSpPr>
        <p:spPr>
          <a:xfrm>
            <a:off x="4542692" y="1998886"/>
            <a:ext cx="0" cy="658344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17" name="Shape 217"/>
          <p:cNvSpPr txBox="1"/>
          <p:nvPr/>
        </p:nvSpPr>
        <p:spPr>
          <a:xfrm>
            <a:off x="1859110" y="5760932"/>
            <a:ext cx="5575901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*You will automatically be billed after 14 days unless you opt out before that time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 amt="17000"/>
          </a:blip>
          <a:srcRect/>
          <a:stretch/>
        </p:blipFill>
        <p:spPr>
          <a:xfrm>
            <a:off x="3371851" y="3742291"/>
            <a:ext cx="2410391" cy="229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 amt="17000"/>
          </a:blip>
          <a:srcRect/>
          <a:stretch/>
        </p:blipFill>
        <p:spPr>
          <a:xfrm>
            <a:off x="2733674" y="884791"/>
            <a:ext cx="3600451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995916"/>
            <a:ext cx="9144000" cy="702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PT Sans Caption"/>
              <a:buNone/>
            </a:pPr>
            <a:r>
              <a:rPr lang="en-US" sz="4000" b="1" i="0" u="none" strike="noStrike" cap="small" baseline="0" dirty="0">
                <a:solidFill>
                  <a:srgbClr val="0F2241"/>
                </a:solidFill>
                <a:latin typeface="Lato" panose="020F0502020204030203" pitchFamily="34" charset="0"/>
                <a:ea typeface="PT Sans Caption"/>
                <a:cs typeface="PT Sans Caption"/>
                <a:sym typeface="PT Sans Caption"/>
              </a:rPr>
              <a:t>institution account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0" y="3742292"/>
            <a:ext cx="9144000" cy="702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PT Sans Caption"/>
              <a:buNone/>
            </a:pPr>
            <a:r>
              <a:rPr lang="en-US" sz="4000" b="1" i="0" u="none" strike="noStrike" cap="small" baseline="0" dirty="0">
                <a:solidFill>
                  <a:srgbClr val="0F2241"/>
                </a:solidFill>
                <a:latin typeface="Lato" panose="020F0502020204030203" pitchFamily="34" charset="0"/>
                <a:ea typeface="PT Sans Caption"/>
                <a:cs typeface="PT Sans Caption"/>
                <a:sym typeface="PT Sans Caption"/>
              </a:rPr>
              <a:t>individual accounts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0" y="2104776"/>
            <a:ext cx="914399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Free account for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a user whose institution has a subscription to Grant Forward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0" y="4867026"/>
            <a:ext cx="914399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Created by a user </a:t>
            </a:r>
            <a:r>
              <a:rPr lang="en-US" sz="20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with their own subscription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49275" y="2619355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PT Sans Caption"/>
              <a:buNone/>
            </a:pPr>
            <a:r>
              <a:rPr lang="en-US" sz="6000" b="0" i="0" u="none" strike="noStrike" cap="small" baseline="0" dirty="0">
                <a:solidFill>
                  <a:srgbClr val="0F2241"/>
                </a:solidFill>
                <a:latin typeface="Lato" panose="020F0502020204030203" pitchFamily="34" charset="0"/>
                <a:ea typeface="PT Sans Caption"/>
                <a:cs typeface="PT Sans Caption"/>
                <a:sym typeface="PT Sans Caption"/>
              </a:rPr>
              <a:t>institution account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574" t="5280" r="16116" b="31606"/>
          <a:stretch/>
        </p:blipFill>
        <p:spPr>
          <a:xfrm>
            <a:off x="668420" y="1443855"/>
            <a:ext cx="7740315" cy="45004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08" name="Shape 108"/>
          <p:cNvCxnSpPr/>
          <p:nvPr/>
        </p:nvCxnSpPr>
        <p:spPr>
          <a:xfrm rot="10800000">
            <a:off x="5079999" y="1336979"/>
            <a:ext cx="2060948" cy="189983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Shape 109"/>
          <p:cNvSpPr/>
          <p:nvPr/>
        </p:nvSpPr>
        <p:spPr>
          <a:xfrm>
            <a:off x="7140946" y="1526961"/>
            <a:ext cx="586153" cy="196586"/>
          </a:xfrm>
          <a:prstGeom prst="rect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046675" y="464948"/>
            <a:ext cx="3499499" cy="8720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258850" y="521270"/>
            <a:ext cx="3432599" cy="81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the “Sign Up” button on the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GrantForward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homepage</a:t>
            </a:r>
          </a:p>
        </p:txBody>
      </p:sp>
      <p:sp>
        <p:nvSpPr>
          <p:cNvPr id="112" name="Shape 112"/>
          <p:cNvSpPr/>
          <p:nvPr/>
        </p:nvSpPr>
        <p:spPr>
          <a:xfrm>
            <a:off x="1186516" y="464948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1294366" y="435997"/>
            <a:ext cx="45270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rgbClr val="DBE7F1"/>
                </a:solidFill>
                <a:latin typeface="Lato" panose="020F0502020204030203" pitchFamily="34" charset="0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539961" y="63867"/>
            <a:ext cx="53564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9" name="Shape 119"/>
          <p:cNvSpPr/>
          <p:nvPr/>
        </p:nvSpPr>
        <p:spPr>
          <a:xfrm>
            <a:off x="2057324" y="344855"/>
            <a:ext cx="6729899" cy="980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493" t="5393" r="16575" b="29195"/>
          <a:stretch/>
        </p:blipFill>
        <p:spPr>
          <a:xfrm>
            <a:off x="838200" y="1524000"/>
            <a:ext cx="7451726" cy="4583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1" name="Shape 121"/>
          <p:cNvSpPr txBox="1"/>
          <p:nvPr/>
        </p:nvSpPr>
        <p:spPr>
          <a:xfrm>
            <a:off x="2057325" y="344837"/>
            <a:ext cx="6729899" cy="55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Enter your institution email (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containing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your institution’s domain), create a password, and select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‘“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Institution Member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”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for Account Type. Click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“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Create my Account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”. </a:t>
            </a:r>
          </a:p>
        </p:txBody>
      </p:sp>
      <p:cxnSp>
        <p:nvCxnSpPr>
          <p:cNvPr id="122" name="Shape 122"/>
          <p:cNvCxnSpPr/>
          <p:nvPr/>
        </p:nvCxnSpPr>
        <p:spPr>
          <a:xfrm>
            <a:off x="3802014" y="4999796"/>
            <a:ext cx="254625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3" name="Shape 123"/>
          <p:cNvCxnSpPr/>
          <p:nvPr/>
        </p:nvCxnSpPr>
        <p:spPr>
          <a:xfrm>
            <a:off x="3802014" y="4667642"/>
            <a:ext cx="254625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4" name="Shape 124"/>
          <p:cNvCxnSpPr/>
          <p:nvPr/>
        </p:nvCxnSpPr>
        <p:spPr>
          <a:xfrm>
            <a:off x="3802014" y="3925182"/>
            <a:ext cx="247138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5" name="Shape 125"/>
          <p:cNvCxnSpPr/>
          <p:nvPr/>
        </p:nvCxnSpPr>
        <p:spPr>
          <a:xfrm>
            <a:off x="3794798" y="5710996"/>
            <a:ext cx="220736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3802014" y="5312412"/>
            <a:ext cx="254625" cy="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7" name="Shape 127"/>
          <p:cNvCxnSpPr/>
          <p:nvPr/>
        </p:nvCxnSpPr>
        <p:spPr>
          <a:xfrm rot="10800000">
            <a:off x="3794798" y="1324814"/>
            <a:ext cx="0" cy="4395138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0614" y="5324958"/>
            <a:ext cx="2599591" cy="536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218578" y="346087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293290" y="248481"/>
            <a:ext cx="1183200" cy="55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rgbClr val="DBE7F1"/>
                </a:solidFill>
                <a:latin typeface="Lato Black" panose="020F0A02020204030203" pitchFamily="34" charset="0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225469" y="723750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043600" y="723750"/>
            <a:ext cx="3837599" cy="1121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2245" t="24859" r="3738" b="28775"/>
          <a:stretch/>
        </p:blipFill>
        <p:spPr>
          <a:xfrm>
            <a:off x="244230" y="2904694"/>
            <a:ext cx="8596923" cy="183661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9" name="Shape 139"/>
          <p:cNvSpPr txBox="1"/>
          <p:nvPr/>
        </p:nvSpPr>
        <p:spPr>
          <a:xfrm>
            <a:off x="3080200" y="749675"/>
            <a:ext cx="3764399" cy="98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Confirm 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your account with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the confirmation email sent to your email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a</a:t>
            </a:r>
            <a:r>
              <a:rPr lang="en-US" sz="180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ddress.</a:t>
            </a:r>
            <a:endParaRPr lang="en-US" sz="180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40" name="Shape 140"/>
          <p:cNvCxnSpPr/>
          <p:nvPr/>
        </p:nvCxnSpPr>
        <p:spPr>
          <a:xfrm>
            <a:off x="4962405" y="1848331"/>
            <a:ext cx="0" cy="937825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1" name="Shape 141"/>
          <p:cNvSpPr/>
          <p:nvPr/>
        </p:nvSpPr>
        <p:spPr>
          <a:xfrm>
            <a:off x="2291919" y="723750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 dirty="0">
                <a:solidFill>
                  <a:srgbClr val="DBE7F1"/>
                </a:solidFill>
                <a:latin typeface="Lato" panose="020F0502020204030203" pitchFamily="34" charset="0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49275" y="2599928"/>
            <a:ext cx="8042276" cy="133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PT Sans Caption"/>
              <a:buNone/>
            </a:pPr>
            <a:r>
              <a:rPr lang="en-US" sz="6000" b="0" i="0" u="none" strike="noStrike" cap="small" baseline="0" dirty="0">
                <a:solidFill>
                  <a:srgbClr val="0F2241"/>
                </a:solidFill>
                <a:latin typeface="Lato" panose="020F0502020204030203" pitchFamily="34" charset="0"/>
                <a:ea typeface="PT Sans Caption"/>
                <a:cs typeface="PT Sans Caption"/>
                <a:sym typeface="PT Sans Caption"/>
              </a:rPr>
              <a:t>individual account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003" t="6315" r="3216" b="10767"/>
          <a:stretch/>
        </p:blipFill>
        <p:spPr>
          <a:xfrm>
            <a:off x="802106" y="1640305"/>
            <a:ext cx="7553157" cy="42952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52" name="Shape 152"/>
          <p:cNvCxnSpPr/>
          <p:nvPr/>
        </p:nvCxnSpPr>
        <p:spPr>
          <a:xfrm rot="10800000">
            <a:off x="5766742" y="1224254"/>
            <a:ext cx="0" cy="3254166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Shape 153"/>
          <p:cNvSpPr txBox="1"/>
          <p:nvPr/>
        </p:nvSpPr>
        <p:spPr>
          <a:xfrm>
            <a:off x="1909350" y="381925"/>
            <a:ext cx="4051800" cy="10154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Click “Begin your 14 day free trial button” on the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GrantForward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homepage.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713269" y="4478421"/>
            <a:ext cx="1392295" cy="244098"/>
          </a:xfrm>
          <a:prstGeom prst="rect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1066800" y="381774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130819" y="292091"/>
            <a:ext cx="668400" cy="12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rgbClr val="DBE7F1"/>
                </a:solidFill>
                <a:latin typeface="Lato" panose="020F0502020204030203" pitchFamily="34" charset="0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813288" y="499133"/>
            <a:ext cx="668400" cy="647700"/>
          </a:xfrm>
          <a:prstGeom prst="rect">
            <a:avLst/>
          </a:prstGeom>
          <a:solidFill>
            <a:srgbClr val="0F2241"/>
          </a:solidFill>
          <a:ln w="19050" cap="flat" cmpd="sng">
            <a:solidFill>
              <a:srgbClr val="0F224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889979" y="468772"/>
            <a:ext cx="5354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DBE7F1"/>
                </a:solidFill>
                <a:latin typeface="Lato Black" panose="020F0A02020204030203" pitchFamily="34" charset="0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63" name="Shape 163"/>
          <p:cNvSpPr/>
          <p:nvPr/>
        </p:nvSpPr>
        <p:spPr>
          <a:xfrm>
            <a:off x="2589300" y="498925"/>
            <a:ext cx="3023399" cy="1018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840" t="6315" r="3086" b="9993"/>
          <a:stretch/>
        </p:blipFill>
        <p:spPr>
          <a:xfrm>
            <a:off x="783389" y="1600200"/>
            <a:ext cx="7577100" cy="4335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5" name="Shape 165"/>
          <p:cNvSpPr/>
          <p:nvPr/>
        </p:nvSpPr>
        <p:spPr>
          <a:xfrm>
            <a:off x="5745639" y="3271300"/>
            <a:ext cx="1005413" cy="341182"/>
          </a:xfrm>
          <a:prstGeom prst="rect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845200" y="546468"/>
            <a:ext cx="2511599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Scroll down and click</a:t>
            </a:r>
            <a:r>
              <a:rPr lang="en-US" sz="180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the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 “Begin your free trial”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Lato" panose="020F0502020204030203" pitchFamily="34" charset="0"/>
                <a:ea typeface="PT Sans"/>
                <a:cs typeface="PT Sans"/>
                <a:sym typeface="PT Sans"/>
              </a:rPr>
              <a:t>button.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Lato" panose="020F0502020204030203" pitchFamily="34" charset="0"/>
              <a:ea typeface="PT Sans"/>
              <a:cs typeface="PT Sans"/>
              <a:sym typeface="PT Sans"/>
            </a:endParaRPr>
          </a:p>
        </p:txBody>
      </p:sp>
      <p:cxnSp>
        <p:nvCxnSpPr>
          <p:cNvPr id="167" name="Shape 167"/>
          <p:cNvCxnSpPr>
            <a:stCxn id="166" idx="2"/>
          </p:cNvCxnSpPr>
          <p:nvPr/>
        </p:nvCxnSpPr>
        <p:spPr>
          <a:xfrm>
            <a:off x="4100999" y="1469868"/>
            <a:ext cx="1644600" cy="1801800"/>
          </a:xfrm>
          <a:prstGeom prst="straightConnector1">
            <a:avLst/>
          </a:prstGeom>
          <a:noFill/>
          <a:ln w="25400" cap="flat" cmpd="sng">
            <a:solidFill>
              <a:srgbClr val="E2A1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213</Words>
  <Application>Microsoft Office PowerPoint</Application>
  <PresentationFormat>On-screen Show (4:3)</PresentationFormat>
  <Paragraphs>31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institution account</vt:lpstr>
      <vt:lpstr>institution account</vt:lpstr>
      <vt:lpstr>PowerPoint Presentation</vt:lpstr>
      <vt:lpstr>PowerPoint Presentation</vt:lpstr>
      <vt:lpstr>PowerPoint Presentation</vt:lpstr>
      <vt:lpstr>individual account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</dc:creator>
  <cp:lastModifiedBy>Nata</cp:lastModifiedBy>
  <cp:revision>5</cp:revision>
  <dcterms:modified xsi:type="dcterms:W3CDTF">2015-06-30T17:50:10Z</dcterms:modified>
</cp:coreProperties>
</file>